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44C09-5460-8C4B-AB80-DFC6B1AB538D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63185-DADA-4340-9B0F-41491ED2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6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08BA-FCFD-8246-B084-18C1B43EBDAD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D1461-B355-AD4D-B0AC-D0A5B398C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02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9252-643A-D141-8032-3F3E0C26BEBE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22AF-BF12-1C4C-8D9D-01EA52C0F8FF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9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F4A4-E740-1544-B6BE-F4744A6F589A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AD4D-D00C-7045-AD78-18FB44D5B972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8F975-067E-F74E-9FD9-83D69D4DF927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7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FD3D-66BE-5B4B-86F6-1947FE525A9A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5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58D0-C077-254D-8E5D-4CA026C1F5D0}" type="datetime1">
              <a:rPr lang="en-US" smtClean="0"/>
              <a:t>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816E-1943-1B45-8D26-7E2E3EE7897D}" type="datetime1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8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CB589-D7F0-4B4B-B24E-F58C0C501885}" type="datetime1">
              <a:rPr lang="en-US" smtClean="0"/>
              <a:t>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33FF-B1BF-AE42-AE8C-EFBC06652959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7F9C-0FDF-F946-804B-570A9ACEC780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CAAE-CFC1-BE42-8749-0D0001144D7F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@jameshowison  DOI: 10.6084/m9.figshare.1146366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83A5-C314-F64E-B309-33535ACC0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1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in the scientific literature: </a:t>
            </a:r>
            <a:r>
              <a:rPr lang="en-US" sz="3600" dirty="0"/>
              <a:t>Problems with seeing, finding, and using software mentioned in the biology literature.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James Howison and Julia Bullard</a:t>
            </a:r>
          </a:p>
          <a:p>
            <a:r>
              <a:rPr lang="en-US" dirty="0" smtClean="0"/>
              <a:t>Information School </a:t>
            </a:r>
          </a:p>
          <a:p>
            <a:r>
              <a:rPr lang="en-US" dirty="0" smtClean="0"/>
              <a:t>University of Texas at Austin</a:t>
            </a:r>
          </a:p>
          <a:p>
            <a:r>
              <a:rPr lang="en-US" dirty="0"/>
              <a:t>This material is based upon work supported by the National Science Foundation under Grant No. SMA-1064209.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6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characteristics of software?</a:t>
            </a:r>
            <a:endParaRPr lang="en-US" dirty="0"/>
          </a:p>
        </p:txBody>
      </p:sp>
      <p:pic>
        <p:nvPicPr>
          <p:cNvPr id="5" name="Content Placeholder 4" descr="fig-5-Characteristics of mentioned software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550083" y="1150084"/>
            <a:ext cx="10130511" cy="557139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Simpler software types</a:t>
            </a:r>
            <a:endParaRPr lang="en-US" dirty="0"/>
          </a:p>
        </p:txBody>
      </p:sp>
      <p:pic>
        <p:nvPicPr>
          <p:cNvPr id="5" name="Content Placeholder 4" descr="fig-6-Types of Software mentioned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185124" y="1226339"/>
            <a:ext cx="9519954" cy="523560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7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Different software mentioned differently?</a:t>
            </a:r>
            <a:endParaRPr lang="en-US" sz="3600" dirty="0"/>
          </a:p>
        </p:txBody>
      </p:sp>
      <p:pic>
        <p:nvPicPr>
          <p:cNvPr id="5" name="Content Placeholder 4" descr="fig-7-Software types and Mention types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243519" y="1135341"/>
            <a:ext cx="9493409" cy="522100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0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useful are these mentions?</a:t>
            </a:r>
            <a:endParaRPr lang="en-US" dirty="0"/>
          </a:p>
        </p:txBody>
      </p:sp>
      <p:pic>
        <p:nvPicPr>
          <p:cNvPr id="5" name="Content Placeholder 4" descr="fig-8-Functions of Citation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667960" y="1182541"/>
            <a:ext cx="9811960" cy="5396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much change across strata</a:t>
            </a:r>
            <a:endParaRPr lang="en-US" dirty="0"/>
          </a:p>
        </p:txBody>
      </p:sp>
      <p:pic>
        <p:nvPicPr>
          <p:cNvPr id="5" name="Content Placeholder 4" descr="fig-9-Functions of Citation By Strata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579278" y="1281477"/>
            <a:ext cx="9891598" cy="54399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different mentions work?</a:t>
            </a:r>
            <a:endParaRPr lang="en-US" dirty="0"/>
          </a:p>
        </p:txBody>
      </p:sp>
      <p:pic>
        <p:nvPicPr>
          <p:cNvPr id="5" name="Content Placeholder 4" descr="fig-10-Functions of Citation By Mention Category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375954" y="1240939"/>
            <a:ext cx="9519954" cy="523560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0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24% journals had policies that mentioned software, declining by strata.</a:t>
            </a:r>
          </a:p>
          <a:p>
            <a:pPr lvl="1"/>
            <a:r>
              <a:rPr lang="en-US" dirty="0" smtClean="0"/>
              <a:t>Rarely mention versions.</a:t>
            </a:r>
          </a:p>
          <a:p>
            <a:pPr lvl="1"/>
            <a:r>
              <a:rPr lang="en-US" dirty="0" smtClean="0"/>
              <a:t>Not clear that these are followed.</a:t>
            </a:r>
          </a:p>
          <a:p>
            <a:r>
              <a:rPr lang="en-US" dirty="0" smtClean="0"/>
              <a:t>Only between 13–30% of packages make a specific request for citation</a:t>
            </a:r>
          </a:p>
          <a:p>
            <a:pPr lvl="1"/>
            <a:r>
              <a:rPr lang="en-US" dirty="0" smtClean="0"/>
              <a:t>32% of mentions didn’t follow the citation.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as “Gold Standard” dataset to train machine learning </a:t>
            </a:r>
          </a:p>
          <a:p>
            <a:pPr lvl="1"/>
            <a:r>
              <a:rPr lang="en-US" dirty="0" smtClean="0"/>
              <a:t>Me with Yan </a:t>
            </a:r>
            <a:r>
              <a:rPr lang="en-US" dirty="0" err="1" smtClean="0"/>
              <a:t>Gao</a:t>
            </a:r>
            <a:r>
              <a:rPr lang="en-US" dirty="0" smtClean="0"/>
              <a:t> and Byron Wallace</a:t>
            </a:r>
          </a:p>
          <a:p>
            <a:pPr lvl="1"/>
            <a:r>
              <a:rPr lang="en-US" dirty="0" smtClean="0"/>
              <a:t>You?</a:t>
            </a:r>
          </a:p>
          <a:p>
            <a:r>
              <a:rPr lang="en-US" dirty="0" smtClean="0"/>
              <a:t>Broader studies in other fields</a:t>
            </a:r>
          </a:p>
          <a:p>
            <a:pPr lvl="1"/>
            <a:r>
              <a:rPr lang="en-US" dirty="0" smtClean="0"/>
              <a:t>Assessing impact of policy changes</a:t>
            </a:r>
          </a:p>
          <a:p>
            <a:r>
              <a:rPr lang="en-US" dirty="0" smtClean="0"/>
              <a:t>Use as validator on article submission</a:t>
            </a:r>
          </a:p>
          <a:p>
            <a:pPr lvl="1"/>
            <a:r>
              <a:rPr lang="en-US" dirty="0" smtClean="0"/>
              <a:t>“It looks like you are trying to cite XYZ, please provide version and use this form”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software mentioned in papers?</a:t>
            </a:r>
          </a:p>
          <a:p>
            <a:r>
              <a:rPr lang="en-US" dirty="0" smtClean="0"/>
              <a:t>What kinds of mentions are used?</a:t>
            </a:r>
          </a:p>
          <a:p>
            <a:r>
              <a:rPr lang="en-US" dirty="0" smtClean="0"/>
              <a:t>How accessible and reusable is the software mentioned?</a:t>
            </a:r>
          </a:p>
          <a:p>
            <a:r>
              <a:rPr lang="en-US" dirty="0" smtClean="0"/>
              <a:t>How do these mentions perform the functions of citation?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github.com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 err="1">
                <a:solidFill>
                  <a:schemeClr val="accent3"/>
                </a:solidFill>
              </a:rPr>
              <a:t>jameshowison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 err="1" smtClean="0">
                <a:solidFill>
                  <a:schemeClr val="accent3"/>
                </a:solidFill>
              </a:rPr>
              <a:t>softcite</a:t>
            </a:r>
            <a:endParaRPr lang="en-US" dirty="0" smtClean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DOI: </a:t>
            </a:r>
            <a:r>
              <a:rPr lang="nb-NO" dirty="0" smtClean="0"/>
              <a:t>10.6084/m9.figshare.1146366</a:t>
            </a:r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8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and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90 randomly selected articles from biology literature</a:t>
            </a:r>
          </a:p>
          <a:p>
            <a:r>
              <a:rPr lang="en-US" dirty="0" smtClean="0"/>
              <a:t>Journals stratified across Journal Impact Factor to balance coverage with influence</a:t>
            </a:r>
          </a:p>
          <a:p>
            <a:r>
              <a:rPr lang="en-US" dirty="0" smtClean="0"/>
              <a:t>Manual content analysis</a:t>
            </a:r>
          </a:p>
          <a:p>
            <a:pPr lvl="1"/>
            <a:r>
              <a:rPr lang="en-US" dirty="0" smtClean="0"/>
              <a:t>developed reliable coding scheme across 3 coders, tested with Cohen’s Kappa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mentions?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59 articles mentioned software, 31 did not.</a:t>
            </a:r>
          </a:p>
          <a:p>
            <a:r>
              <a:rPr lang="en-US" dirty="0"/>
              <a:t>T</a:t>
            </a:r>
            <a:r>
              <a:rPr lang="en-US" dirty="0" smtClean="0"/>
              <a:t>here were 286 distinct mentions of software.</a:t>
            </a:r>
          </a:p>
          <a:p>
            <a:r>
              <a:rPr lang="en-US" dirty="0" smtClean="0"/>
              <a:t>Those mentions were to 146 distinct pieces of software.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mentions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840314"/>
              </p:ext>
            </p:extLst>
          </p:nvPr>
        </p:nvGraphicFramePr>
        <p:xfrm>
          <a:off x="457200" y="1600200"/>
          <a:ext cx="8229600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850"/>
                <a:gridCol w="5708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Mention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Cite to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was calculated using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biosys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Swofford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Selander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1981).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Cite to Project Name or Website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the program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Autodecay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version 4.0.29 PPC (Eriksson 1998).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 List has: 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ERIKSSON, T. 1998.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Autodecay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4.0.29 Stockholm: Department of Botany.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Like</a:t>
                      </a:r>
                      <a:r>
                        <a:rPr lang="en-US" baseline="0" dirty="0" smtClean="0"/>
                        <a:t> Instrument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calculated by t-test using the Prism 3.0 software (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GraphPad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Software, San Diego, CA, USA).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in text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freely available from http://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www.cibiv.at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/software/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pda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In-text name mention only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were analyzed using 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MapQTL</a:t>
                      </a: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(4.0) software.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even name mentioned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was carried out using software implemented in the Java programming language.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https://</a:t>
            </a:r>
            <a:r>
              <a:rPr lang="en-US" sz="3200" dirty="0" err="1" smtClean="0"/>
              <a:t>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jameshowison</a:t>
            </a:r>
            <a:r>
              <a:rPr lang="en-US" sz="3200" dirty="0" smtClean="0"/>
              <a:t>/</a:t>
            </a:r>
            <a:r>
              <a:rPr lang="en-US" sz="3200" dirty="0" err="1" smtClean="0"/>
              <a:t>softcite</a:t>
            </a:r>
            <a:r>
              <a:rPr lang="en-US" sz="3200" dirty="0" smtClean="0"/>
              <a:t>/blob/master/data/software-citation-</a:t>
            </a:r>
            <a:r>
              <a:rPr lang="en-US" sz="3200" dirty="0" err="1" smtClean="0"/>
              <a:t>coding.ttl</a:t>
            </a:r>
            <a:endParaRPr lang="en-US" sz="3200" dirty="0"/>
          </a:p>
        </p:txBody>
      </p:sp>
      <p:pic>
        <p:nvPicPr>
          <p:cNvPr id="5" name="Content Placeholder 4" descr="Screen Shot 2015-01-29 at 9.08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65" r="-24365"/>
          <a:stretch>
            <a:fillRect/>
          </a:stretch>
        </p:blipFill>
        <p:spPr>
          <a:xfrm>
            <a:off x="-287314" y="1216527"/>
            <a:ext cx="10257941" cy="56414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Types of Mentions</a:t>
            </a:r>
            <a:endParaRPr lang="en-US" dirty="0"/>
          </a:p>
        </p:txBody>
      </p:sp>
      <p:pic>
        <p:nvPicPr>
          <p:cNvPr id="5" name="Content Placeholder 4" descr="fig-2-Mentions, all categories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83069" y="1143000"/>
            <a:ext cx="9060931" cy="49831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7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Simpler Mention Kinds</a:t>
            </a:r>
            <a:endParaRPr lang="en-US" dirty="0"/>
          </a:p>
        </p:txBody>
      </p:sp>
      <p:pic>
        <p:nvPicPr>
          <p:cNvPr id="5" name="Content Placeholder 4" descr="fig-3-Mentions, collapsed categories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331107" y="1240938"/>
            <a:ext cx="9599592" cy="52794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8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48"/>
            <a:ext cx="8229600" cy="1143000"/>
          </a:xfrm>
        </p:spPr>
        <p:txBody>
          <a:bodyPr/>
          <a:lstStyle/>
          <a:p>
            <a:r>
              <a:rPr lang="en-US" dirty="0" smtClean="0"/>
              <a:t>By Strata?</a:t>
            </a:r>
            <a:endParaRPr lang="en-US" dirty="0"/>
          </a:p>
        </p:txBody>
      </p:sp>
      <p:pic>
        <p:nvPicPr>
          <p:cNvPr id="5" name="Content Placeholder 4" descr="fig-4-Mentions by strata, collapsed categories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2" r="-22732"/>
          <a:stretch>
            <a:fillRect/>
          </a:stretch>
        </p:blipFill>
        <p:spPr>
          <a:xfrm>
            <a:off x="-374903" y="905155"/>
            <a:ext cx="10336695" cy="56847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@jameshowison  DOI: 10.6084/m9.figshare.1146366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658</Words>
  <Application>Microsoft Macintosh PowerPoint</Application>
  <PresentationFormat>On-screen Show (4:3)</PresentationFormat>
  <Paragraphs>78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Software in the scientific literature: Problems with seeing, finding, and using software mentioned in the biology literature.  </vt:lpstr>
      <vt:lpstr>Research Questions</vt:lpstr>
      <vt:lpstr>Sample and Method</vt:lpstr>
      <vt:lpstr>How many mentions?</vt:lpstr>
      <vt:lpstr>Types of mentions</vt:lpstr>
      <vt:lpstr>https://github.com/jameshowison/softcite/blob/master/data/software-citation-coding.ttl</vt:lpstr>
      <vt:lpstr>Types of Mentions</vt:lpstr>
      <vt:lpstr>Simpler Mention Kinds</vt:lpstr>
      <vt:lpstr>By Strata?</vt:lpstr>
      <vt:lpstr>What characteristics of software?</vt:lpstr>
      <vt:lpstr>Simpler software types</vt:lpstr>
      <vt:lpstr>Different software mentioned differently?</vt:lpstr>
      <vt:lpstr>How useful are these mentions?</vt:lpstr>
      <vt:lpstr>Not much change across strata</vt:lpstr>
      <vt:lpstr>Do different mentions work?</vt:lpstr>
      <vt:lpstr>Extras</vt:lpstr>
      <vt:lpstr>Next steps</vt:lpstr>
    </vt:vector>
  </TitlesOfParts>
  <Company>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 the scientific literature: Problems with seeing, finding, and using software mentioned in the biology literature.  </dc:title>
  <dc:creator>James Howison</dc:creator>
  <cp:lastModifiedBy>James Howison</cp:lastModifiedBy>
  <cp:revision>23</cp:revision>
  <dcterms:created xsi:type="dcterms:W3CDTF">2015-01-29T13:59:30Z</dcterms:created>
  <dcterms:modified xsi:type="dcterms:W3CDTF">2015-01-29T15:24:04Z</dcterms:modified>
</cp:coreProperties>
</file>